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7" r:id="rId3"/>
    <p:sldId id="266" r:id="rId4"/>
    <p:sldId id="275" r:id="rId5"/>
    <p:sldId id="268" r:id="rId6"/>
    <p:sldId id="269" r:id="rId7"/>
    <p:sldId id="270" r:id="rId8"/>
    <p:sldId id="271" r:id="rId9"/>
    <p:sldId id="272" r:id="rId10"/>
    <p:sldId id="273" r:id="rId11"/>
    <p:sldId id="27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2/8/2021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2/8/2021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dmissions.utexas.edu/enroll/cap/prospective-students/enrollment-req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solidFill>
                  <a:srgbClr val="C00000"/>
                </a:solidFill>
              </a:rPr>
              <a:t>Learning Objective</a:t>
            </a:r>
          </a:p>
        </p:txBody>
      </p:sp>
      <p:sp>
        <p:nvSpPr>
          <p:cNvPr id="3" name="Content Placeholder 2"/>
          <p:cNvSpPr>
            <a:spLocks noGrp="1"/>
          </p:cNvSpPr>
          <p:nvPr>
            <p:ph idx="1"/>
          </p:nvPr>
        </p:nvSpPr>
        <p:spPr>
          <a:xfrm>
            <a:off x="1089891" y="2004291"/>
            <a:ext cx="9964963" cy="1810327"/>
          </a:xfrm>
        </p:spPr>
        <p:txBody>
          <a:bodyPr>
            <a:noAutofit/>
          </a:bodyPr>
          <a:lstStyle/>
          <a:p>
            <a:pPr marL="0" indent="0" algn="ctr">
              <a:buNone/>
            </a:pPr>
            <a:r>
              <a:rPr lang="en-US" sz="2800" dirty="0"/>
              <a:t>To learn about UT’s Coordinated Admission Program (CAP)</a:t>
            </a:r>
          </a:p>
        </p:txBody>
      </p:sp>
      <p:sp>
        <p:nvSpPr>
          <p:cNvPr id="4" name="TextBox 3"/>
          <p:cNvSpPr txBox="1"/>
          <p:nvPr/>
        </p:nvSpPr>
        <p:spPr>
          <a:xfrm>
            <a:off x="3062052" y="3168676"/>
            <a:ext cx="6382327" cy="1631216"/>
          </a:xfrm>
          <a:prstGeom prst="rect">
            <a:avLst/>
          </a:prstGeom>
          <a:noFill/>
        </p:spPr>
        <p:txBody>
          <a:bodyPr wrap="square" rtlCol="0">
            <a:spAutoFit/>
          </a:bodyPr>
          <a:lstStyle/>
          <a:p>
            <a:pPr algn="ctr"/>
            <a:r>
              <a:rPr lang="en-US" sz="3600" dirty="0">
                <a:solidFill>
                  <a:srgbClr val="C00000"/>
                </a:solidFill>
              </a:rPr>
              <a:t>Agenda:</a:t>
            </a:r>
          </a:p>
          <a:p>
            <a:pPr algn="ctr"/>
            <a:r>
              <a:rPr lang="en-US" sz="3200" dirty="0">
                <a:solidFill>
                  <a:srgbClr val="C00000"/>
                </a:solidFill>
              </a:rPr>
              <a:t> </a:t>
            </a:r>
            <a:r>
              <a:rPr lang="en-US" sz="3200" dirty="0"/>
              <a:t>1. Announcements</a:t>
            </a:r>
          </a:p>
          <a:p>
            <a:pPr algn="ctr"/>
            <a:r>
              <a:rPr lang="en-US" sz="3200" dirty="0"/>
              <a:t>2. Coordinated Admission Program </a:t>
            </a:r>
          </a:p>
        </p:txBody>
      </p:sp>
    </p:spTree>
    <p:extLst>
      <p:ext uri="{BB962C8B-B14F-4D97-AF65-F5344CB8AC3E}">
        <p14:creationId xmlns:p14="http://schemas.microsoft.com/office/powerpoint/2010/main" val="1324941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885" y="301658"/>
            <a:ext cx="7126663" cy="1444015"/>
          </a:xfrm>
        </p:spPr>
        <p:txBody>
          <a:bodyPr>
            <a:normAutofit fontScale="90000"/>
          </a:bodyPr>
          <a:lstStyle/>
          <a:p>
            <a:pPr algn="ctr"/>
            <a:r>
              <a:rPr lang="en-US" sz="4800" dirty="0"/>
              <a:t>CAP</a:t>
            </a:r>
            <a:br>
              <a:rPr lang="en-US" sz="4800" dirty="0"/>
            </a:br>
            <a:r>
              <a:rPr lang="en-US" sz="4800" dirty="0"/>
              <a:t>FAQ</a:t>
            </a:r>
            <a:br>
              <a:rPr lang="en-US" sz="4800" dirty="0"/>
            </a:br>
            <a:endParaRPr lang="en-US" sz="4800" dirty="0"/>
          </a:p>
        </p:txBody>
      </p:sp>
      <p:sp>
        <p:nvSpPr>
          <p:cNvPr id="10" name="Content Placeholder 9">
            <a:extLst>
              <a:ext uri="{FF2B5EF4-FFF2-40B4-BE49-F238E27FC236}">
                <a16:creationId xmlns:a16="http://schemas.microsoft.com/office/drawing/2014/main" id="{DE67A00C-CF95-4179-A795-3CF1EF766DA4}"/>
              </a:ext>
            </a:extLst>
          </p:cNvPr>
          <p:cNvSpPr txBox="1">
            <a:spLocks noGrp="1"/>
          </p:cNvSpPr>
          <p:nvPr>
            <p:ph idx="1"/>
          </p:nvPr>
        </p:nvSpPr>
        <p:spPr>
          <a:xfrm>
            <a:off x="1425787" y="2195513"/>
            <a:ext cx="9604375" cy="2790123"/>
          </a:xfrm>
          <a:prstGeom prst="rect">
            <a:avLst/>
          </a:prstGeom>
          <a:noFill/>
        </p:spPr>
        <p:txBody>
          <a:bodyPr wrap="square" rtlCol="0">
            <a:spAutoFit/>
          </a:bodyPr>
          <a:lstStyle/>
          <a:p>
            <a:pPr marL="0" indent="0" algn="ctr">
              <a:buNone/>
            </a:pPr>
            <a:r>
              <a:rPr lang="en-US" b="1" i="1" dirty="0"/>
              <a:t>https://admissions.utexas.edu/enroll/cap/prospective-students/faqs</a:t>
            </a:r>
          </a:p>
          <a:p>
            <a:pPr algn="ctr"/>
            <a:r>
              <a:rPr lang="en-US" b="1" i="1" dirty="0"/>
              <a:t>What happens if I don't complete the requirements by June 1?</a:t>
            </a:r>
            <a:endParaRPr lang="en-US" i="1" dirty="0"/>
          </a:p>
          <a:p>
            <a:pPr marL="0" indent="0" algn="ctr">
              <a:buNone/>
            </a:pPr>
            <a:r>
              <a:rPr lang="en-US" dirty="0"/>
              <a:t>	If you do not complete the requirements by June 1, you will no longer have guaranteed admission to UT Austin.</a:t>
            </a:r>
          </a:p>
          <a:p>
            <a:pPr marL="0" indent="0">
              <a:buNone/>
            </a:pPr>
            <a:endParaRPr lang="en-US" dirty="0"/>
          </a:p>
          <a:p>
            <a:pPr marL="0" indent="0" algn="ctr">
              <a:buNone/>
            </a:pPr>
            <a:endParaRPr lang="en-US" dirty="0"/>
          </a:p>
        </p:txBody>
      </p:sp>
    </p:spTree>
    <p:extLst>
      <p:ext uri="{BB962C8B-B14F-4D97-AF65-F5344CB8AC3E}">
        <p14:creationId xmlns:p14="http://schemas.microsoft.com/office/powerpoint/2010/main" val="2645676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0404" y="301658"/>
            <a:ext cx="5326144" cy="1444015"/>
          </a:xfrm>
        </p:spPr>
        <p:txBody>
          <a:bodyPr>
            <a:normAutofit fontScale="90000"/>
          </a:bodyPr>
          <a:lstStyle/>
          <a:p>
            <a:pPr algn="ctr"/>
            <a:r>
              <a:rPr lang="en-US" sz="4800" dirty="0"/>
              <a:t>What should I do?</a:t>
            </a:r>
            <a:br>
              <a:rPr lang="en-US" sz="4800" dirty="0"/>
            </a:br>
            <a:endParaRPr lang="en-US" sz="4800" dirty="0"/>
          </a:p>
        </p:txBody>
      </p:sp>
      <p:sp>
        <p:nvSpPr>
          <p:cNvPr id="10" name="Content Placeholder 9">
            <a:extLst>
              <a:ext uri="{FF2B5EF4-FFF2-40B4-BE49-F238E27FC236}">
                <a16:creationId xmlns:a16="http://schemas.microsoft.com/office/drawing/2014/main" id="{DE67A00C-CF95-4179-A795-3CF1EF766DA4}"/>
              </a:ext>
            </a:extLst>
          </p:cNvPr>
          <p:cNvSpPr txBox="1">
            <a:spLocks noGrp="1"/>
          </p:cNvSpPr>
          <p:nvPr>
            <p:ph idx="1"/>
          </p:nvPr>
        </p:nvSpPr>
        <p:spPr>
          <a:xfrm>
            <a:off x="3572759" y="2195513"/>
            <a:ext cx="8069343" cy="4267450"/>
          </a:xfrm>
          <a:prstGeom prst="rect">
            <a:avLst/>
          </a:prstGeom>
          <a:noFill/>
        </p:spPr>
        <p:txBody>
          <a:bodyPr wrap="square" rtlCol="0">
            <a:spAutoFit/>
          </a:bodyPr>
          <a:lstStyle/>
          <a:p>
            <a:pPr marL="0" indent="0" algn="ctr">
              <a:buNone/>
            </a:pPr>
            <a:r>
              <a:rPr lang="en-US" dirty="0"/>
              <a:t>If your dream is to attend UT Austin, then this may be an option.</a:t>
            </a:r>
          </a:p>
          <a:p>
            <a:pPr marL="0" indent="0" algn="ctr">
              <a:buNone/>
            </a:pPr>
            <a:r>
              <a:rPr lang="en-US" dirty="0"/>
              <a:t>It is very important to understand that just because you have been accepted into the university DOES NOT mean you have been accepted into the major that you want. </a:t>
            </a:r>
          </a:p>
          <a:p>
            <a:pPr marL="0" indent="0" algn="ctr">
              <a:buNone/>
            </a:pPr>
            <a:r>
              <a:rPr lang="en-US" dirty="0"/>
              <a:t>This is a good opportunity for students with no college credits, who would spend their Freshman year at another UT university and then three years at UT Austin. </a:t>
            </a:r>
          </a:p>
          <a:p>
            <a:pPr marL="0" indent="0" algn="ctr">
              <a:buNone/>
            </a:pPr>
            <a:r>
              <a:rPr lang="en-US" dirty="0"/>
              <a:t>However, you already have 60 credits from ACC, CAP requires another 30 hours, so that means changing schools in your Junior or Senior year. </a:t>
            </a:r>
          </a:p>
          <a:p>
            <a:pPr marL="0" indent="0" algn="ctr">
              <a:buNone/>
            </a:pPr>
            <a:endParaRPr lang="en-US" dirty="0"/>
          </a:p>
        </p:txBody>
      </p:sp>
      <p:sp>
        <p:nvSpPr>
          <p:cNvPr id="3" name="Rectangle 2">
            <a:extLst>
              <a:ext uri="{FF2B5EF4-FFF2-40B4-BE49-F238E27FC236}">
                <a16:creationId xmlns:a16="http://schemas.microsoft.com/office/drawing/2014/main" id="{FD6298F2-9FC1-4793-ADC6-516B23E1FEFC}"/>
              </a:ext>
            </a:extLst>
          </p:cNvPr>
          <p:cNvSpPr/>
          <p:nvPr/>
        </p:nvSpPr>
        <p:spPr>
          <a:xfrm>
            <a:off x="5844969" y="3244334"/>
            <a:ext cx="184731" cy="369332"/>
          </a:xfrm>
          <a:prstGeom prst="rect">
            <a:avLst/>
          </a:prstGeom>
        </p:spPr>
        <p:txBody>
          <a:bodyPr wrap="none">
            <a:spAutoFit/>
          </a:bodyPr>
          <a:lstStyle/>
          <a:p>
            <a:endParaRPr lang="en-US" dirty="0"/>
          </a:p>
        </p:txBody>
      </p:sp>
      <p:pic>
        <p:nvPicPr>
          <p:cNvPr id="6" name="Picture 5">
            <a:extLst>
              <a:ext uri="{FF2B5EF4-FFF2-40B4-BE49-F238E27FC236}">
                <a16:creationId xmlns:a16="http://schemas.microsoft.com/office/drawing/2014/main" id="{C7EEAE77-1D91-4813-93A7-044B2F0072F2}"/>
              </a:ext>
            </a:extLst>
          </p:cNvPr>
          <p:cNvPicPr>
            <a:picLocks noChangeAspect="1"/>
          </p:cNvPicPr>
          <p:nvPr/>
        </p:nvPicPr>
        <p:blipFill>
          <a:blip r:embed="rId2"/>
          <a:stretch>
            <a:fillRect/>
          </a:stretch>
        </p:blipFill>
        <p:spPr>
          <a:xfrm>
            <a:off x="225502" y="867264"/>
            <a:ext cx="3196428" cy="4473019"/>
          </a:xfrm>
          <a:prstGeom prst="rect">
            <a:avLst/>
          </a:prstGeom>
        </p:spPr>
      </p:pic>
    </p:spTree>
    <p:extLst>
      <p:ext uri="{BB962C8B-B14F-4D97-AF65-F5344CB8AC3E}">
        <p14:creationId xmlns:p14="http://schemas.microsoft.com/office/powerpoint/2010/main" val="4266958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This Week’s Announcements</a:t>
            </a:r>
          </a:p>
        </p:txBody>
      </p:sp>
      <p:sp>
        <p:nvSpPr>
          <p:cNvPr id="3" name="Content Placeholder 2"/>
          <p:cNvSpPr>
            <a:spLocks noGrp="1"/>
          </p:cNvSpPr>
          <p:nvPr>
            <p:ph idx="1"/>
          </p:nvPr>
        </p:nvSpPr>
        <p:spPr>
          <a:xfrm>
            <a:off x="1451579" y="2015732"/>
            <a:ext cx="9603275" cy="4061795"/>
          </a:xfrm>
        </p:spPr>
        <p:txBody>
          <a:bodyPr>
            <a:normAutofit/>
          </a:bodyPr>
          <a:lstStyle/>
          <a:p>
            <a:pPr algn="ctr"/>
            <a:r>
              <a:rPr lang="en-US" sz="2800" b="1" dirty="0"/>
              <a:t>Weds. Feb. 10</a:t>
            </a:r>
            <a:r>
              <a:rPr lang="en-US" sz="2800" b="1" baseline="30000" dirty="0"/>
              <a:t>th</a:t>
            </a:r>
            <a:r>
              <a:rPr lang="en-US" sz="2800" b="1" dirty="0"/>
              <a:t> Early Release</a:t>
            </a:r>
          </a:p>
          <a:p>
            <a:pPr algn="ctr"/>
            <a:r>
              <a:rPr lang="en-US" sz="2800" b="1" dirty="0"/>
              <a:t>Monday, Feb. 15- BISD Holiday, but not for ACC</a:t>
            </a:r>
          </a:p>
          <a:p>
            <a:pPr marL="0" indent="0" algn="ctr">
              <a:buNone/>
            </a:pPr>
            <a:r>
              <a:rPr lang="en-US" sz="2800" b="1" dirty="0"/>
              <a:t>This Week’s Senior College Acceptances:</a:t>
            </a:r>
          </a:p>
          <a:p>
            <a:pPr marL="0" indent="0" algn="ctr">
              <a:buNone/>
            </a:pPr>
            <a:r>
              <a:rPr lang="en-US" sz="2800" b="1" dirty="0"/>
              <a:t>Congrats to Andrea for being accepted to SHSU and Texas Tech, Kai is attending UT Austin, Dolores for planning to attend ACC to be a Teacher’s Assistant and Jedd to attend Texas A&amp;M for Pre-med</a:t>
            </a:r>
          </a:p>
        </p:txBody>
      </p:sp>
    </p:spTree>
    <p:extLst>
      <p:ext uri="{BB962C8B-B14F-4D97-AF65-F5344CB8AC3E}">
        <p14:creationId xmlns:p14="http://schemas.microsoft.com/office/powerpoint/2010/main" val="2511649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509" y="829559"/>
            <a:ext cx="9961345" cy="916114"/>
          </a:xfrm>
        </p:spPr>
        <p:txBody>
          <a:bodyPr>
            <a:normAutofit fontScale="90000"/>
          </a:bodyPr>
          <a:lstStyle/>
          <a:p>
            <a:pPr algn="ctr"/>
            <a:r>
              <a:rPr lang="en-US" sz="6000" dirty="0"/>
              <a:t>What is CAP?</a:t>
            </a:r>
            <a:br>
              <a:rPr lang="en-US" sz="4800" dirty="0"/>
            </a:br>
            <a:endParaRPr lang="en-US" sz="4800" dirty="0"/>
          </a:p>
        </p:txBody>
      </p:sp>
      <p:sp>
        <p:nvSpPr>
          <p:cNvPr id="10" name="Content Placeholder 9">
            <a:extLst>
              <a:ext uri="{FF2B5EF4-FFF2-40B4-BE49-F238E27FC236}">
                <a16:creationId xmlns:a16="http://schemas.microsoft.com/office/drawing/2014/main" id="{DE67A00C-CF95-4179-A795-3CF1EF766DA4}"/>
              </a:ext>
            </a:extLst>
          </p:cNvPr>
          <p:cNvSpPr txBox="1">
            <a:spLocks noGrp="1"/>
          </p:cNvSpPr>
          <p:nvPr>
            <p:ph idx="1"/>
          </p:nvPr>
        </p:nvSpPr>
        <p:spPr>
          <a:xfrm>
            <a:off x="1293813" y="2195513"/>
            <a:ext cx="9604375" cy="2405402"/>
          </a:xfrm>
          <a:prstGeom prst="rect">
            <a:avLst/>
          </a:prstGeom>
          <a:noFill/>
        </p:spPr>
        <p:txBody>
          <a:bodyPr wrap="square" rtlCol="0">
            <a:spAutoFit/>
          </a:bodyPr>
          <a:lstStyle/>
          <a:p>
            <a:pPr marL="0" indent="0" algn="ctr">
              <a:buNone/>
            </a:pPr>
            <a:r>
              <a:rPr lang="en-US" dirty="0"/>
              <a:t>The Coordinated Admission Program (CAP) is an opportunity for students who did not get accepted into The University of Texas at Austin to spend their freshman year at another UT campus and then transfer into UT Austin after a year.  </a:t>
            </a:r>
          </a:p>
          <a:p>
            <a:pPr marL="0" indent="0" algn="ctr">
              <a:buNone/>
            </a:pPr>
            <a:r>
              <a:rPr lang="en-US" dirty="0"/>
              <a:t>Every year, we have several students who get accepted into UT Austin, but we also have several students who are </a:t>
            </a:r>
            <a:r>
              <a:rPr lang="en-US" dirty="0" err="1"/>
              <a:t>CAP’d</a:t>
            </a:r>
            <a:r>
              <a:rPr lang="en-US" dirty="0"/>
              <a:t>. Below is some information on this program since many of you will apply to UT Austin. </a:t>
            </a:r>
          </a:p>
        </p:txBody>
      </p:sp>
      <p:pic>
        <p:nvPicPr>
          <p:cNvPr id="8" name="Picture 7">
            <a:extLst>
              <a:ext uri="{FF2B5EF4-FFF2-40B4-BE49-F238E27FC236}">
                <a16:creationId xmlns:a16="http://schemas.microsoft.com/office/drawing/2014/main" id="{C37E51BF-3AFC-4156-8B8D-86B7700C8A6C}"/>
              </a:ext>
            </a:extLst>
          </p:cNvPr>
          <p:cNvPicPr>
            <a:picLocks noChangeAspect="1"/>
          </p:cNvPicPr>
          <p:nvPr/>
        </p:nvPicPr>
        <p:blipFill>
          <a:blip r:embed="rId2"/>
          <a:stretch>
            <a:fillRect/>
          </a:stretch>
        </p:blipFill>
        <p:spPr>
          <a:xfrm>
            <a:off x="433583" y="52388"/>
            <a:ext cx="2143125" cy="2143125"/>
          </a:xfrm>
          <a:prstGeom prst="rect">
            <a:avLst/>
          </a:prstGeom>
        </p:spPr>
      </p:pic>
    </p:spTree>
    <p:extLst>
      <p:ext uri="{BB962C8B-B14F-4D97-AF65-F5344CB8AC3E}">
        <p14:creationId xmlns:p14="http://schemas.microsoft.com/office/powerpoint/2010/main" val="187736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509" y="829559"/>
            <a:ext cx="9961345" cy="916114"/>
          </a:xfrm>
        </p:spPr>
        <p:txBody>
          <a:bodyPr>
            <a:normAutofit fontScale="90000"/>
          </a:bodyPr>
          <a:lstStyle/>
          <a:p>
            <a:pPr algn="ctr"/>
            <a:r>
              <a:rPr lang="en-US" sz="6000" dirty="0"/>
              <a:t>What is CAP?</a:t>
            </a:r>
            <a:br>
              <a:rPr lang="en-US" sz="4800" dirty="0"/>
            </a:br>
            <a:endParaRPr lang="en-US" sz="4800" dirty="0"/>
          </a:p>
        </p:txBody>
      </p:sp>
      <p:sp>
        <p:nvSpPr>
          <p:cNvPr id="10" name="Content Placeholder 9">
            <a:extLst>
              <a:ext uri="{FF2B5EF4-FFF2-40B4-BE49-F238E27FC236}">
                <a16:creationId xmlns:a16="http://schemas.microsoft.com/office/drawing/2014/main" id="{DE67A00C-CF95-4179-A795-3CF1EF766DA4}"/>
              </a:ext>
            </a:extLst>
          </p:cNvPr>
          <p:cNvSpPr txBox="1">
            <a:spLocks noGrp="1"/>
          </p:cNvSpPr>
          <p:nvPr>
            <p:ph idx="1"/>
          </p:nvPr>
        </p:nvSpPr>
        <p:spPr>
          <a:xfrm>
            <a:off x="1293813" y="2195513"/>
            <a:ext cx="9604375" cy="2902974"/>
          </a:xfrm>
          <a:prstGeom prst="rect">
            <a:avLst/>
          </a:prstGeom>
          <a:noFill/>
        </p:spPr>
        <p:txBody>
          <a:bodyPr wrap="square" rtlCol="0">
            <a:spAutoFit/>
          </a:bodyPr>
          <a:lstStyle/>
          <a:p>
            <a:pPr marL="0" indent="0" algn="ctr">
              <a:buNone/>
            </a:pPr>
            <a:r>
              <a:rPr lang="en-US" dirty="0"/>
              <a:t>https://admissions.utexas.edu/enroll/cap</a:t>
            </a:r>
          </a:p>
          <a:p>
            <a:pPr marL="0" indent="0">
              <a:buNone/>
            </a:pPr>
            <a:r>
              <a:rPr lang="en-US" dirty="0"/>
              <a:t>“The University of Texas System developed the Coordinated Admission Program (CAP) to expand the admission options available to students interested in enrolling at The University of Texas at Austin, the system’s flagship university.</a:t>
            </a:r>
          </a:p>
          <a:p>
            <a:pPr marL="0" indent="0">
              <a:buNone/>
            </a:pPr>
            <a:r>
              <a:rPr lang="en-US" dirty="0"/>
              <a:t>In general, CAP makes it possible for some freshman applicants to UT Austin to begin their studies at another UT System university. After completing CAP requirements during their freshman year, students transfer to UT Austin to complete their undergraduate studies.</a:t>
            </a:r>
          </a:p>
        </p:txBody>
      </p:sp>
      <p:pic>
        <p:nvPicPr>
          <p:cNvPr id="8" name="Picture 7">
            <a:extLst>
              <a:ext uri="{FF2B5EF4-FFF2-40B4-BE49-F238E27FC236}">
                <a16:creationId xmlns:a16="http://schemas.microsoft.com/office/drawing/2014/main" id="{C37E51BF-3AFC-4156-8B8D-86B7700C8A6C}"/>
              </a:ext>
            </a:extLst>
          </p:cNvPr>
          <p:cNvPicPr>
            <a:picLocks noChangeAspect="1"/>
          </p:cNvPicPr>
          <p:nvPr/>
        </p:nvPicPr>
        <p:blipFill>
          <a:blip r:embed="rId2"/>
          <a:stretch>
            <a:fillRect/>
          </a:stretch>
        </p:blipFill>
        <p:spPr>
          <a:xfrm>
            <a:off x="433583" y="52388"/>
            <a:ext cx="2143125" cy="2143125"/>
          </a:xfrm>
          <a:prstGeom prst="rect">
            <a:avLst/>
          </a:prstGeom>
        </p:spPr>
      </p:pic>
    </p:spTree>
    <p:extLst>
      <p:ext uri="{BB962C8B-B14F-4D97-AF65-F5344CB8AC3E}">
        <p14:creationId xmlns:p14="http://schemas.microsoft.com/office/powerpoint/2010/main" val="231262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509" y="829559"/>
            <a:ext cx="9961345" cy="916114"/>
          </a:xfrm>
        </p:spPr>
        <p:txBody>
          <a:bodyPr>
            <a:normAutofit fontScale="90000"/>
          </a:bodyPr>
          <a:lstStyle/>
          <a:p>
            <a:pPr algn="ctr"/>
            <a:r>
              <a:rPr lang="en-US" sz="6000" dirty="0"/>
              <a:t>What is CAP?</a:t>
            </a:r>
            <a:br>
              <a:rPr lang="en-US" sz="4800" dirty="0"/>
            </a:br>
            <a:endParaRPr lang="en-US" sz="4800" dirty="0"/>
          </a:p>
        </p:txBody>
      </p:sp>
      <p:sp>
        <p:nvSpPr>
          <p:cNvPr id="10" name="Content Placeholder 9">
            <a:extLst>
              <a:ext uri="{FF2B5EF4-FFF2-40B4-BE49-F238E27FC236}">
                <a16:creationId xmlns:a16="http://schemas.microsoft.com/office/drawing/2014/main" id="{DE67A00C-CF95-4179-A795-3CF1EF766DA4}"/>
              </a:ext>
            </a:extLst>
          </p:cNvPr>
          <p:cNvSpPr txBox="1">
            <a:spLocks noGrp="1"/>
          </p:cNvSpPr>
          <p:nvPr>
            <p:ph idx="1"/>
          </p:nvPr>
        </p:nvSpPr>
        <p:spPr>
          <a:xfrm>
            <a:off x="1293813" y="2195513"/>
            <a:ext cx="9604375" cy="3513398"/>
          </a:xfrm>
          <a:prstGeom prst="rect">
            <a:avLst/>
          </a:prstGeom>
          <a:noFill/>
        </p:spPr>
        <p:txBody>
          <a:bodyPr wrap="square" rtlCol="0">
            <a:spAutoFit/>
          </a:bodyPr>
          <a:lstStyle/>
          <a:p>
            <a:pPr marL="0" indent="0">
              <a:buNone/>
            </a:pPr>
            <a:r>
              <a:rPr lang="en-US" dirty="0"/>
              <a:t>If you are offered and decide to participate in CAP, you don’t have to apply for admission to the UT System university you attend during your freshman year. Simply complete the CAP agreement to let us know that you want to participate. You’re guaranteed admission to most majors in UT Austin’s College of Liberal Arts upon successful completion of the program. And just like any other prospective transfer student, you’ll be able to compete for admission to majors other than those guaranteed in Liberal Arts.</a:t>
            </a:r>
          </a:p>
          <a:p>
            <a:pPr marL="0" indent="0">
              <a:buNone/>
            </a:pPr>
            <a:r>
              <a:rPr lang="en-US" dirty="0"/>
              <a:t>As a CAP student, you’ll select from courses that have been approved for transfer to UT Austin. That means that if you complete the program successfully, you’ll return to UT Austin with at least 30 hours of transferable coursework.”</a:t>
            </a:r>
          </a:p>
        </p:txBody>
      </p:sp>
      <p:pic>
        <p:nvPicPr>
          <p:cNvPr id="3" name="Picture 2">
            <a:extLst>
              <a:ext uri="{FF2B5EF4-FFF2-40B4-BE49-F238E27FC236}">
                <a16:creationId xmlns:a16="http://schemas.microsoft.com/office/drawing/2014/main" id="{F53F1195-DEDB-4919-9DC5-74647CE31C61}"/>
              </a:ext>
            </a:extLst>
          </p:cNvPr>
          <p:cNvPicPr>
            <a:picLocks noChangeAspect="1"/>
          </p:cNvPicPr>
          <p:nvPr/>
        </p:nvPicPr>
        <p:blipFill>
          <a:blip r:embed="rId2"/>
          <a:stretch>
            <a:fillRect/>
          </a:stretch>
        </p:blipFill>
        <p:spPr>
          <a:xfrm>
            <a:off x="238967" y="128637"/>
            <a:ext cx="3519706" cy="2040903"/>
          </a:xfrm>
          <a:prstGeom prst="rect">
            <a:avLst/>
          </a:prstGeom>
        </p:spPr>
      </p:pic>
    </p:spTree>
    <p:extLst>
      <p:ext uri="{BB962C8B-B14F-4D97-AF65-F5344CB8AC3E}">
        <p14:creationId xmlns:p14="http://schemas.microsoft.com/office/powerpoint/2010/main" val="411217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0404" y="301658"/>
            <a:ext cx="5326144" cy="1444015"/>
          </a:xfrm>
        </p:spPr>
        <p:txBody>
          <a:bodyPr>
            <a:normAutofit fontScale="90000"/>
          </a:bodyPr>
          <a:lstStyle/>
          <a:p>
            <a:pPr algn="ctr"/>
            <a:r>
              <a:rPr lang="en-US" sz="4800" dirty="0"/>
              <a:t>Participating UT Campuses</a:t>
            </a:r>
            <a:br>
              <a:rPr lang="en-US" sz="4800" dirty="0"/>
            </a:br>
            <a:endParaRPr lang="en-US" sz="4800" dirty="0"/>
          </a:p>
        </p:txBody>
      </p:sp>
      <p:sp>
        <p:nvSpPr>
          <p:cNvPr id="10" name="Content Placeholder 9">
            <a:extLst>
              <a:ext uri="{FF2B5EF4-FFF2-40B4-BE49-F238E27FC236}">
                <a16:creationId xmlns:a16="http://schemas.microsoft.com/office/drawing/2014/main" id="{DE67A00C-CF95-4179-A795-3CF1EF766DA4}"/>
              </a:ext>
            </a:extLst>
          </p:cNvPr>
          <p:cNvSpPr txBox="1">
            <a:spLocks noGrp="1"/>
          </p:cNvSpPr>
          <p:nvPr>
            <p:ph idx="1"/>
          </p:nvPr>
        </p:nvSpPr>
        <p:spPr>
          <a:xfrm>
            <a:off x="1425787" y="2195513"/>
            <a:ext cx="9604375" cy="3785267"/>
          </a:xfrm>
          <a:prstGeom prst="rect">
            <a:avLst/>
          </a:prstGeom>
          <a:noFill/>
        </p:spPr>
        <p:txBody>
          <a:bodyPr wrap="square" rtlCol="0">
            <a:spAutoFit/>
          </a:bodyPr>
          <a:lstStyle/>
          <a:p>
            <a:pPr marL="457200" indent="-457200" algn="ctr">
              <a:buFont typeface="+mj-lt"/>
              <a:buAutoNum type="arabicParenR"/>
            </a:pPr>
            <a:r>
              <a:rPr lang="en-US" dirty="0"/>
              <a:t>UT Permian Basin in Midland (6 </a:t>
            </a:r>
            <a:r>
              <a:rPr lang="en-US" dirty="0" err="1"/>
              <a:t>hrs</a:t>
            </a:r>
            <a:r>
              <a:rPr lang="en-US" dirty="0"/>
              <a:t> from Bastrop)</a:t>
            </a:r>
          </a:p>
          <a:p>
            <a:pPr marL="457200" indent="-457200" algn="ctr">
              <a:buFont typeface="+mj-lt"/>
              <a:buAutoNum type="arabicParenR"/>
            </a:pPr>
            <a:r>
              <a:rPr lang="en-US" dirty="0"/>
              <a:t>UT El Paso (9 </a:t>
            </a:r>
            <a:r>
              <a:rPr lang="en-US" dirty="0" err="1"/>
              <a:t>hrs</a:t>
            </a:r>
            <a:r>
              <a:rPr lang="en-US" dirty="0"/>
              <a:t> from Bastrop)</a:t>
            </a:r>
          </a:p>
          <a:p>
            <a:pPr marL="457200" indent="-457200" algn="ctr">
              <a:buFont typeface="+mj-lt"/>
              <a:buAutoNum type="arabicParenR"/>
            </a:pPr>
            <a:r>
              <a:rPr lang="en-US" dirty="0"/>
              <a:t>UT Arlington (3.25 </a:t>
            </a:r>
            <a:r>
              <a:rPr lang="en-US" dirty="0" err="1"/>
              <a:t>hrs</a:t>
            </a:r>
            <a:r>
              <a:rPr lang="en-US" dirty="0"/>
              <a:t> from Bastrop)</a:t>
            </a:r>
          </a:p>
          <a:p>
            <a:pPr marL="457200" indent="-457200" algn="ctr">
              <a:buFont typeface="+mj-lt"/>
              <a:buAutoNum type="arabicParenR"/>
            </a:pPr>
            <a:r>
              <a:rPr lang="en-US" dirty="0"/>
              <a:t>UT Rio Grand Valley (5 </a:t>
            </a:r>
            <a:r>
              <a:rPr lang="en-US" dirty="0" err="1"/>
              <a:t>hrs</a:t>
            </a:r>
            <a:r>
              <a:rPr lang="en-US" dirty="0"/>
              <a:t> from Bastrop)</a:t>
            </a:r>
          </a:p>
          <a:p>
            <a:pPr marL="457200" indent="-457200" algn="ctr">
              <a:buFont typeface="+mj-lt"/>
              <a:buAutoNum type="arabicParenR"/>
            </a:pPr>
            <a:r>
              <a:rPr lang="en-US" dirty="0"/>
              <a:t>UT Tyler (4 </a:t>
            </a:r>
            <a:r>
              <a:rPr lang="en-US" dirty="0" err="1"/>
              <a:t>hrs</a:t>
            </a:r>
            <a:r>
              <a:rPr lang="en-US" dirty="0"/>
              <a:t> from Bastrop)</a:t>
            </a:r>
          </a:p>
          <a:p>
            <a:pPr marL="457200" indent="-457200" algn="ctr">
              <a:buFont typeface="+mj-lt"/>
              <a:buAutoNum type="arabicParenR"/>
            </a:pPr>
            <a:r>
              <a:rPr lang="en-US" dirty="0"/>
              <a:t>UT San Antonio (2 hours from Bastrop)</a:t>
            </a:r>
          </a:p>
          <a:p>
            <a:pPr marL="0" indent="0" algn="ctr">
              <a:buNone/>
            </a:pPr>
            <a:r>
              <a:rPr lang="en-US" dirty="0"/>
              <a:t>“Students are offered the opportunity to participate in CAP only at the universities for which they meet enrollment requirements.”</a:t>
            </a:r>
          </a:p>
        </p:txBody>
      </p:sp>
      <p:pic>
        <p:nvPicPr>
          <p:cNvPr id="4" name="Picture 3">
            <a:extLst>
              <a:ext uri="{FF2B5EF4-FFF2-40B4-BE49-F238E27FC236}">
                <a16:creationId xmlns:a16="http://schemas.microsoft.com/office/drawing/2014/main" id="{7667121B-E8E8-4F87-AA50-448253FF340A}"/>
              </a:ext>
            </a:extLst>
          </p:cNvPr>
          <p:cNvPicPr>
            <a:picLocks noChangeAspect="1"/>
          </p:cNvPicPr>
          <p:nvPr/>
        </p:nvPicPr>
        <p:blipFill>
          <a:blip r:embed="rId2"/>
          <a:stretch>
            <a:fillRect/>
          </a:stretch>
        </p:blipFill>
        <p:spPr>
          <a:xfrm>
            <a:off x="143049" y="0"/>
            <a:ext cx="3576148" cy="2195513"/>
          </a:xfrm>
          <a:prstGeom prst="rect">
            <a:avLst/>
          </a:prstGeom>
        </p:spPr>
      </p:pic>
      <p:sp>
        <p:nvSpPr>
          <p:cNvPr id="3" name="TextBox 2">
            <a:extLst>
              <a:ext uri="{FF2B5EF4-FFF2-40B4-BE49-F238E27FC236}">
                <a16:creationId xmlns:a16="http://schemas.microsoft.com/office/drawing/2014/main" id="{1DC43A44-E061-4484-96E8-971048D14DF7}"/>
              </a:ext>
            </a:extLst>
          </p:cNvPr>
          <p:cNvSpPr txBox="1"/>
          <p:nvPr/>
        </p:nvSpPr>
        <p:spPr>
          <a:xfrm>
            <a:off x="216816" y="2318994"/>
            <a:ext cx="2846895" cy="369332"/>
          </a:xfrm>
          <a:prstGeom prst="rect">
            <a:avLst/>
          </a:prstGeom>
          <a:noFill/>
        </p:spPr>
        <p:txBody>
          <a:bodyPr wrap="square" rtlCol="0">
            <a:spAutoFit/>
          </a:bodyPr>
          <a:lstStyle/>
          <a:p>
            <a:r>
              <a:rPr lang="en-US" dirty="0"/>
              <a:t>The pic above is UT El Paso</a:t>
            </a:r>
          </a:p>
        </p:txBody>
      </p:sp>
    </p:spTree>
    <p:extLst>
      <p:ext uri="{BB962C8B-B14F-4D97-AF65-F5344CB8AC3E}">
        <p14:creationId xmlns:p14="http://schemas.microsoft.com/office/powerpoint/2010/main" val="1441575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0404" y="301658"/>
            <a:ext cx="5326144" cy="1444015"/>
          </a:xfrm>
        </p:spPr>
        <p:txBody>
          <a:bodyPr>
            <a:normAutofit fontScale="90000"/>
          </a:bodyPr>
          <a:lstStyle/>
          <a:p>
            <a:pPr algn="ctr"/>
            <a:r>
              <a:rPr lang="en-US" sz="4800" dirty="0"/>
              <a:t>Cap </a:t>
            </a:r>
            <a:br>
              <a:rPr lang="en-US" sz="4800" dirty="0"/>
            </a:br>
            <a:r>
              <a:rPr lang="en-US" sz="4800" dirty="0"/>
              <a:t>Requirements</a:t>
            </a:r>
            <a:br>
              <a:rPr lang="en-US" sz="4800" dirty="0"/>
            </a:br>
            <a:endParaRPr lang="en-US" sz="4800" dirty="0"/>
          </a:p>
        </p:txBody>
      </p:sp>
      <p:sp>
        <p:nvSpPr>
          <p:cNvPr id="10" name="Content Placeholder 9">
            <a:extLst>
              <a:ext uri="{FF2B5EF4-FFF2-40B4-BE49-F238E27FC236}">
                <a16:creationId xmlns:a16="http://schemas.microsoft.com/office/drawing/2014/main" id="{DE67A00C-CF95-4179-A795-3CF1EF766DA4}"/>
              </a:ext>
            </a:extLst>
          </p:cNvPr>
          <p:cNvSpPr txBox="1">
            <a:spLocks noGrp="1"/>
          </p:cNvSpPr>
          <p:nvPr>
            <p:ph idx="1"/>
          </p:nvPr>
        </p:nvSpPr>
        <p:spPr>
          <a:xfrm>
            <a:off x="1293812" y="2374622"/>
            <a:ext cx="9604375" cy="3381823"/>
          </a:xfrm>
          <a:prstGeom prst="rect">
            <a:avLst/>
          </a:prstGeom>
          <a:noFill/>
        </p:spPr>
        <p:txBody>
          <a:bodyPr wrap="square" rtlCol="0">
            <a:spAutoFit/>
          </a:bodyPr>
          <a:lstStyle/>
          <a:p>
            <a:pPr marL="457200" indent="-457200" algn="ctr">
              <a:buFont typeface="+mj-lt"/>
              <a:buAutoNum type="arabicParenR"/>
            </a:pPr>
            <a:r>
              <a:rPr lang="en-US" sz="3200" dirty="0"/>
              <a:t>Complete 30 hours of transferable coursework at another UT school</a:t>
            </a:r>
          </a:p>
          <a:p>
            <a:pPr marL="457200" indent="-457200" algn="ctr">
              <a:buFont typeface="+mj-lt"/>
              <a:buAutoNum type="arabicParenR"/>
            </a:pPr>
            <a:r>
              <a:rPr lang="en-US" sz="3200" dirty="0"/>
              <a:t>Fulfill the Math Requirement</a:t>
            </a:r>
          </a:p>
          <a:p>
            <a:pPr marL="457200" indent="-457200" algn="ctr">
              <a:buFont typeface="+mj-lt"/>
              <a:buAutoNum type="arabicParenR"/>
            </a:pPr>
            <a:r>
              <a:rPr lang="en-US" sz="3200" dirty="0"/>
              <a:t>Earn a 3.2+ GPA on the coursework you complete</a:t>
            </a:r>
          </a:p>
          <a:p>
            <a:pPr marL="457200" indent="-457200" algn="ctr">
              <a:buFont typeface="+mj-lt"/>
              <a:buAutoNum type="arabicParenR"/>
            </a:pPr>
            <a:r>
              <a:rPr lang="en-US" sz="3200" dirty="0"/>
              <a:t>Submit your final transcript</a:t>
            </a:r>
          </a:p>
        </p:txBody>
      </p:sp>
      <p:pic>
        <p:nvPicPr>
          <p:cNvPr id="4" name="Picture 3">
            <a:extLst>
              <a:ext uri="{FF2B5EF4-FFF2-40B4-BE49-F238E27FC236}">
                <a16:creationId xmlns:a16="http://schemas.microsoft.com/office/drawing/2014/main" id="{7667121B-E8E8-4F87-AA50-448253FF340A}"/>
              </a:ext>
            </a:extLst>
          </p:cNvPr>
          <p:cNvPicPr>
            <a:picLocks noChangeAspect="1"/>
          </p:cNvPicPr>
          <p:nvPr/>
        </p:nvPicPr>
        <p:blipFill>
          <a:blip r:embed="rId2"/>
          <a:stretch>
            <a:fillRect/>
          </a:stretch>
        </p:blipFill>
        <p:spPr>
          <a:xfrm>
            <a:off x="143049" y="0"/>
            <a:ext cx="3576148" cy="2195513"/>
          </a:xfrm>
          <a:prstGeom prst="rect">
            <a:avLst/>
          </a:prstGeom>
        </p:spPr>
      </p:pic>
    </p:spTree>
    <p:extLst>
      <p:ext uri="{BB962C8B-B14F-4D97-AF65-F5344CB8AC3E}">
        <p14:creationId xmlns:p14="http://schemas.microsoft.com/office/powerpoint/2010/main" val="305828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0404" y="301658"/>
            <a:ext cx="5326144" cy="1444015"/>
          </a:xfrm>
        </p:spPr>
        <p:txBody>
          <a:bodyPr>
            <a:normAutofit fontScale="90000"/>
          </a:bodyPr>
          <a:lstStyle/>
          <a:p>
            <a:pPr algn="ctr"/>
            <a:r>
              <a:rPr lang="en-US" sz="4800" dirty="0"/>
              <a:t>CAP</a:t>
            </a:r>
            <a:br>
              <a:rPr lang="en-US" sz="4800" dirty="0"/>
            </a:br>
            <a:r>
              <a:rPr lang="en-US" sz="4800" dirty="0"/>
              <a:t>FAQ</a:t>
            </a:r>
            <a:br>
              <a:rPr lang="en-US" sz="4800" dirty="0"/>
            </a:br>
            <a:endParaRPr lang="en-US" sz="4800" dirty="0"/>
          </a:p>
        </p:txBody>
      </p:sp>
      <p:sp>
        <p:nvSpPr>
          <p:cNvPr id="10" name="Content Placeholder 9">
            <a:extLst>
              <a:ext uri="{FF2B5EF4-FFF2-40B4-BE49-F238E27FC236}">
                <a16:creationId xmlns:a16="http://schemas.microsoft.com/office/drawing/2014/main" id="{DE67A00C-CF95-4179-A795-3CF1EF766DA4}"/>
              </a:ext>
            </a:extLst>
          </p:cNvPr>
          <p:cNvSpPr txBox="1">
            <a:spLocks noGrp="1"/>
          </p:cNvSpPr>
          <p:nvPr>
            <p:ph idx="1"/>
          </p:nvPr>
        </p:nvSpPr>
        <p:spPr>
          <a:xfrm>
            <a:off x="1425787" y="2195513"/>
            <a:ext cx="9604375" cy="4026359"/>
          </a:xfrm>
          <a:prstGeom prst="rect">
            <a:avLst/>
          </a:prstGeom>
          <a:noFill/>
        </p:spPr>
        <p:txBody>
          <a:bodyPr wrap="square" rtlCol="0">
            <a:spAutoFit/>
          </a:bodyPr>
          <a:lstStyle/>
          <a:p>
            <a:pPr marL="0" indent="0" algn="ctr">
              <a:buNone/>
            </a:pPr>
            <a:r>
              <a:rPr lang="en-US" b="1" i="1" dirty="0"/>
              <a:t>https://admissions.utexas.edu/enroll/cap/prospective-students/faqs</a:t>
            </a:r>
          </a:p>
          <a:p>
            <a:pPr algn="ctr"/>
            <a:r>
              <a:rPr lang="en-US" b="1" i="1" dirty="0"/>
              <a:t>Do I have to submit an application to the CAP school I select?</a:t>
            </a:r>
            <a:endParaRPr lang="en-US" i="1" dirty="0"/>
          </a:p>
          <a:p>
            <a:pPr marL="0" indent="0" algn="ctr">
              <a:buNone/>
            </a:pPr>
            <a:r>
              <a:rPr lang="en-US" dirty="0"/>
              <a:t>	No, you do not. If you complete and submit the online CAP agreement, we will send your application materials to the UT System school you select.</a:t>
            </a:r>
          </a:p>
          <a:p>
            <a:pPr algn="ctr"/>
            <a:r>
              <a:rPr lang="en-US" b="1" i="1" dirty="0"/>
              <a:t>Why wasn’t I offered admission to some of the UT System schools?</a:t>
            </a:r>
            <a:endParaRPr lang="en-US" i="1" dirty="0"/>
          </a:p>
          <a:p>
            <a:pPr marL="0" indent="0" algn="ctr">
              <a:buNone/>
            </a:pPr>
            <a:r>
              <a:rPr lang="en-US" dirty="0"/>
              <a:t>	All participating UT System schools have established </a:t>
            </a:r>
            <a:r>
              <a:rPr lang="en-US" dirty="0">
                <a:hlinkClick r:id="rId2"/>
              </a:rPr>
              <a:t>minimum enrollment requirements</a:t>
            </a:r>
            <a:r>
              <a:rPr lang="en-US" dirty="0"/>
              <a:t> for CAP students. Students are offered the opportunity to participate in CAP only at the universities for which they meet enrollment requirements.</a:t>
            </a:r>
          </a:p>
          <a:p>
            <a:pPr marL="0" indent="0" algn="ctr">
              <a:buNone/>
            </a:pPr>
            <a:endParaRPr lang="en-US" dirty="0"/>
          </a:p>
        </p:txBody>
      </p:sp>
      <p:pic>
        <p:nvPicPr>
          <p:cNvPr id="4" name="Picture 3">
            <a:extLst>
              <a:ext uri="{FF2B5EF4-FFF2-40B4-BE49-F238E27FC236}">
                <a16:creationId xmlns:a16="http://schemas.microsoft.com/office/drawing/2014/main" id="{7667121B-E8E8-4F87-AA50-448253FF340A}"/>
              </a:ext>
            </a:extLst>
          </p:cNvPr>
          <p:cNvPicPr>
            <a:picLocks noChangeAspect="1"/>
          </p:cNvPicPr>
          <p:nvPr/>
        </p:nvPicPr>
        <p:blipFill>
          <a:blip r:embed="rId3"/>
          <a:stretch>
            <a:fillRect/>
          </a:stretch>
        </p:blipFill>
        <p:spPr>
          <a:xfrm>
            <a:off x="143049" y="0"/>
            <a:ext cx="3576148" cy="2195513"/>
          </a:xfrm>
          <a:prstGeom prst="rect">
            <a:avLst/>
          </a:prstGeom>
        </p:spPr>
      </p:pic>
    </p:spTree>
    <p:extLst>
      <p:ext uri="{BB962C8B-B14F-4D97-AF65-F5344CB8AC3E}">
        <p14:creationId xmlns:p14="http://schemas.microsoft.com/office/powerpoint/2010/main" val="4194863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311" y="301658"/>
            <a:ext cx="7117237" cy="1444015"/>
          </a:xfrm>
        </p:spPr>
        <p:txBody>
          <a:bodyPr>
            <a:normAutofit fontScale="90000"/>
          </a:bodyPr>
          <a:lstStyle/>
          <a:p>
            <a:pPr algn="ctr"/>
            <a:r>
              <a:rPr lang="en-US" sz="4800" dirty="0"/>
              <a:t>CAP</a:t>
            </a:r>
            <a:br>
              <a:rPr lang="en-US" sz="4800" dirty="0"/>
            </a:br>
            <a:r>
              <a:rPr lang="en-US" sz="4800" dirty="0"/>
              <a:t>FAQ</a:t>
            </a:r>
            <a:br>
              <a:rPr lang="en-US" sz="4800" dirty="0"/>
            </a:br>
            <a:endParaRPr lang="en-US" sz="4800" dirty="0"/>
          </a:p>
        </p:txBody>
      </p:sp>
      <p:sp>
        <p:nvSpPr>
          <p:cNvPr id="10" name="Content Placeholder 9">
            <a:extLst>
              <a:ext uri="{FF2B5EF4-FFF2-40B4-BE49-F238E27FC236}">
                <a16:creationId xmlns:a16="http://schemas.microsoft.com/office/drawing/2014/main" id="{DE67A00C-CF95-4179-A795-3CF1EF766DA4}"/>
              </a:ext>
            </a:extLst>
          </p:cNvPr>
          <p:cNvSpPr txBox="1">
            <a:spLocks noGrp="1"/>
          </p:cNvSpPr>
          <p:nvPr>
            <p:ph idx="1"/>
          </p:nvPr>
        </p:nvSpPr>
        <p:spPr>
          <a:xfrm>
            <a:off x="1425787" y="2195513"/>
            <a:ext cx="9604375" cy="4154599"/>
          </a:xfrm>
          <a:prstGeom prst="rect">
            <a:avLst/>
          </a:prstGeom>
          <a:noFill/>
        </p:spPr>
        <p:txBody>
          <a:bodyPr wrap="square" rtlCol="0">
            <a:spAutoFit/>
          </a:bodyPr>
          <a:lstStyle/>
          <a:p>
            <a:pPr marL="0" indent="0" algn="ctr">
              <a:buNone/>
            </a:pPr>
            <a:r>
              <a:rPr lang="en-US" b="1" i="1" dirty="0"/>
              <a:t>https://admissions.utexas.edu/enroll/cap/prospective-students/faqs</a:t>
            </a:r>
          </a:p>
          <a:p>
            <a:pPr algn="ctr"/>
            <a:r>
              <a:rPr lang="en-US" b="1" i="1" dirty="0"/>
              <a:t>Can any student attending a UT System school participate in CAP?</a:t>
            </a:r>
            <a:endParaRPr lang="en-US" i="1" dirty="0"/>
          </a:p>
          <a:p>
            <a:pPr marL="0" indent="0" algn="ctr">
              <a:buNone/>
            </a:pPr>
            <a:r>
              <a:rPr lang="en-US" dirty="0"/>
              <a:t>	No, to participate in CAP a student must have applied to UT Austin, been offered participation in CAP, and returned the online CAP agreement by the deadline.</a:t>
            </a:r>
          </a:p>
          <a:p>
            <a:r>
              <a:rPr lang="en-US" b="1" i="1" dirty="0"/>
              <a:t>May I transfer from one UT System school to another while I'm in CAP?</a:t>
            </a:r>
            <a:endParaRPr lang="en-US" i="1" dirty="0"/>
          </a:p>
          <a:p>
            <a:pPr marL="0" indent="0">
              <a:buNone/>
            </a:pPr>
            <a:r>
              <a:rPr lang="en-US" dirty="0"/>
              <a:t>	No, once you enroll at the UT System school you wish to attend during your freshman year, you must complete all your CAP requirements at that institution.</a:t>
            </a:r>
          </a:p>
          <a:p>
            <a:pPr marL="0" indent="0">
              <a:buNone/>
            </a:pPr>
            <a:endParaRPr lang="en-US" dirty="0"/>
          </a:p>
          <a:p>
            <a:pPr marL="0" indent="0" algn="ctr">
              <a:buNone/>
            </a:pPr>
            <a:endParaRPr lang="en-US" dirty="0"/>
          </a:p>
        </p:txBody>
      </p:sp>
    </p:spTree>
    <p:extLst>
      <p:ext uri="{BB962C8B-B14F-4D97-AF65-F5344CB8AC3E}">
        <p14:creationId xmlns:p14="http://schemas.microsoft.com/office/powerpoint/2010/main" val="413083873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4203</TotalTime>
  <Words>926</Words>
  <Application>Microsoft Office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Gill Sans MT</vt:lpstr>
      <vt:lpstr>Gallery</vt:lpstr>
      <vt:lpstr>Learning Objective</vt:lpstr>
      <vt:lpstr>This Week’s Announcements</vt:lpstr>
      <vt:lpstr>What is CAP? </vt:lpstr>
      <vt:lpstr>What is CAP? </vt:lpstr>
      <vt:lpstr>What is CAP? </vt:lpstr>
      <vt:lpstr>Participating UT Campuses </vt:lpstr>
      <vt:lpstr>Cap  Requirements </vt:lpstr>
      <vt:lpstr>CAP FAQ </vt:lpstr>
      <vt:lpstr>CAP FAQ </vt:lpstr>
      <vt:lpstr>CAP FAQ </vt:lpstr>
      <vt:lpstr>What should I do? </vt:lpstr>
    </vt:vector>
  </TitlesOfParts>
  <Company>BISD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dc:title>
  <dc:creator>Joshua Gordon</dc:creator>
  <cp:lastModifiedBy>Joshua Gordon</cp:lastModifiedBy>
  <cp:revision>79</cp:revision>
  <dcterms:created xsi:type="dcterms:W3CDTF">2018-09-06T16:43:27Z</dcterms:created>
  <dcterms:modified xsi:type="dcterms:W3CDTF">2021-02-08T14:04:00Z</dcterms:modified>
</cp:coreProperties>
</file>